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63" r:id="rId3"/>
    <p:sldId id="257" r:id="rId4"/>
    <p:sldId id="258" r:id="rId5"/>
    <p:sldId id="259" r:id="rId6"/>
    <p:sldId id="273" r:id="rId7"/>
    <p:sldId id="274" r:id="rId8"/>
    <p:sldId id="275" r:id="rId9"/>
    <p:sldId id="276" r:id="rId10"/>
    <p:sldId id="272" r:id="rId11"/>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29/10/2015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29/10/2015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29/10/2015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29/10/2015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F965E5B-F914-4429-9E33-7456EC1E740A}" type="datetimeFigureOut">
              <a:rPr lang="es-MX" smtClean="0"/>
              <a:pPr/>
              <a:t>29/10/2015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0F965E5B-F914-4429-9E33-7456EC1E740A}" type="datetimeFigureOut">
              <a:rPr lang="es-MX" smtClean="0"/>
              <a:pPr/>
              <a:t>29/10/2015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0F965E5B-F914-4429-9E33-7456EC1E740A}" type="datetimeFigureOut">
              <a:rPr lang="es-MX" smtClean="0"/>
              <a:pPr/>
              <a:t>29/10/2015</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0F965E5B-F914-4429-9E33-7456EC1E740A}" type="datetimeFigureOut">
              <a:rPr lang="es-MX" smtClean="0"/>
              <a:pPr/>
              <a:t>29/10/2015</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F965E5B-F914-4429-9E33-7456EC1E740A}" type="datetimeFigureOut">
              <a:rPr lang="es-MX" smtClean="0"/>
              <a:pPr/>
              <a:t>29/10/2015</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29/10/2015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29/10/2015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965E5B-F914-4429-9E33-7456EC1E740A}" type="datetimeFigureOut">
              <a:rPr lang="es-MX" smtClean="0"/>
              <a:pPr/>
              <a:t>29/10/2015</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5A63E0-4293-409F-A9B5-609CD89B83B8}"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lin ang="5400000" scaled="1"/>
          <a:tileRect/>
        </a:gradFill>
        <a:effectLst/>
      </p:bgPr>
    </p:bg>
    <p:spTree>
      <p:nvGrpSpPr>
        <p:cNvPr id="1" name=""/>
        <p:cNvGrpSpPr/>
        <p:nvPr/>
      </p:nvGrpSpPr>
      <p:grpSpPr>
        <a:xfrm>
          <a:off x="0" y="0"/>
          <a:ext cx="0" cy="0"/>
          <a:chOff x="0" y="0"/>
          <a:chExt cx="0" cy="0"/>
        </a:xfrm>
      </p:grpSpPr>
      <p:pic>
        <p:nvPicPr>
          <p:cNvPr id="4" name="6 Imagen" descr="LOGO JPG.jpg"/>
          <p:cNvPicPr/>
          <p:nvPr/>
        </p:nvPicPr>
        <p:blipFill>
          <a:blip r:embed="rId2" cstate="print"/>
          <a:srcRect l="34974" t="22000" r="34137" b="26320"/>
          <a:stretch>
            <a:fillRect/>
          </a:stretch>
        </p:blipFill>
        <p:spPr>
          <a:xfrm>
            <a:off x="8244408" y="404664"/>
            <a:ext cx="676906" cy="887342"/>
          </a:xfrm>
          <a:prstGeom prst="rect">
            <a:avLst/>
          </a:prstGeom>
        </p:spPr>
      </p:pic>
      <p:pic>
        <p:nvPicPr>
          <p:cNvPr id="11266" name="Picture 2" descr="Logo UAEH"/>
          <p:cNvPicPr>
            <a:picLocks noChangeAspect="1" noChangeArrowheads="1"/>
          </p:cNvPicPr>
          <p:nvPr/>
        </p:nvPicPr>
        <p:blipFill>
          <a:blip r:embed="rId3" cstate="print"/>
          <a:srcRect/>
          <a:stretch>
            <a:fillRect/>
          </a:stretch>
        </p:blipFill>
        <p:spPr bwMode="auto">
          <a:xfrm>
            <a:off x="179512" y="260648"/>
            <a:ext cx="1163766" cy="1440160"/>
          </a:xfrm>
          <a:prstGeom prst="rect">
            <a:avLst/>
          </a:prstGeom>
          <a:noFill/>
        </p:spPr>
      </p:pic>
      <p:sp>
        <p:nvSpPr>
          <p:cNvPr id="6" name="5 CuadroTexto"/>
          <p:cNvSpPr txBox="1"/>
          <p:nvPr/>
        </p:nvSpPr>
        <p:spPr>
          <a:xfrm>
            <a:off x="1475656" y="548680"/>
            <a:ext cx="6624736" cy="1184940"/>
          </a:xfrm>
          <a:prstGeom prst="rect">
            <a:avLst/>
          </a:prstGeom>
          <a:noFill/>
        </p:spPr>
        <p:txBody>
          <a:bodyPr wrap="square" rtlCol="0">
            <a:spAutoFit/>
          </a:bodyPr>
          <a:lstStyle/>
          <a:p>
            <a:pPr algn="ctr"/>
            <a:r>
              <a:rPr lang="es-MX" sz="2400" b="1" dirty="0" smtClean="0">
                <a:solidFill>
                  <a:prstClr val="black"/>
                </a:solidFill>
                <a:latin typeface="Arial" pitchFamily="34" charset="0"/>
                <a:cs typeface="Arial" pitchFamily="34" charset="0"/>
              </a:rPr>
              <a:t>UNIVERSIDAD AUTÓNOMA DEL ESTADO DE HIDALGO</a:t>
            </a:r>
          </a:p>
          <a:p>
            <a:pPr algn="ctr"/>
            <a:r>
              <a:rPr lang="es-MX" sz="2300" dirty="0" smtClean="0">
                <a:solidFill>
                  <a:prstClr val="black"/>
                </a:solidFill>
                <a:latin typeface="Arial" pitchFamily="34" charset="0"/>
                <a:cs typeface="Arial" pitchFamily="34" charset="0"/>
              </a:rPr>
              <a:t>ESCUELA SUPERIOR DE ZIMAPÁN</a:t>
            </a:r>
            <a:endParaRPr lang="es-MX" sz="2300" dirty="0">
              <a:solidFill>
                <a:prstClr val="black"/>
              </a:solidFill>
              <a:latin typeface="Arial" pitchFamily="34" charset="0"/>
              <a:cs typeface="Arial" pitchFamily="34" charset="0"/>
            </a:endParaRPr>
          </a:p>
        </p:txBody>
      </p:sp>
      <p:sp>
        <p:nvSpPr>
          <p:cNvPr id="7" name="6 CuadroTexto"/>
          <p:cNvSpPr txBox="1"/>
          <p:nvPr/>
        </p:nvSpPr>
        <p:spPr>
          <a:xfrm>
            <a:off x="1979712" y="2564904"/>
            <a:ext cx="5400600" cy="3185487"/>
          </a:xfrm>
          <a:prstGeom prst="rect">
            <a:avLst/>
          </a:prstGeom>
          <a:noFill/>
        </p:spPr>
        <p:txBody>
          <a:bodyPr wrap="square" rtlCol="0">
            <a:spAutoFit/>
          </a:bodyPr>
          <a:lstStyle/>
          <a:p>
            <a:pPr algn="ctr"/>
            <a:r>
              <a:rPr lang="es-MX" sz="2800" b="1" dirty="0" smtClean="0">
                <a:solidFill>
                  <a:prstClr val="black"/>
                </a:solidFill>
                <a:latin typeface="Arial" pitchFamily="34" charset="0"/>
                <a:cs typeface="Arial" pitchFamily="34" charset="0"/>
              </a:rPr>
              <a:t>Licenciatura en: CONTADURIA</a:t>
            </a:r>
          </a:p>
          <a:p>
            <a:pPr algn="ctr"/>
            <a:endParaRPr lang="es-MX" sz="2800" b="1" dirty="0" smtClean="0">
              <a:solidFill>
                <a:prstClr val="black"/>
              </a:solidFill>
              <a:latin typeface="Arial" pitchFamily="34" charset="0"/>
              <a:cs typeface="Arial" pitchFamily="34" charset="0"/>
            </a:endParaRPr>
          </a:p>
          <a:p>
            <a:pPr algn="ctr"/>
            <a:r>
              <a:rPr lang="es-ES" sz="2800" b="1" dirty="0" smtClean="0">
                <a:solidFill>
                  <a:prstClr val="black"/>
                </a:solidFill>
                <a:latin typeface="Arial" pitchFamily="34" charset="0"/>
                <a:cs typeface="Arial" pitchFamily="34" charset="0"/>
              </a:rPr>
              <a:t>Tema: TEORIA DE LA PERSONALIDAD</a:t>
            </a:r>
            <a:endParaRPr lang="es-MX" sz="2800" b="1" dirty="0" smtClean="0">
              <a:solidFill>
                <a:prstClr val="black"/>
              </a:solidFill>
              <a:latin typeface="Arial" pitchFamily="34" charset="0"/>
              <a:cs typeface="Arial" pitchFamily="34" charset="0"/>
            </a:endParaRPr>
          </a:p>
          <a:p>
            <a:pPr algn="ctr"/>
            <a:endParaRPr lang="es-MX" sz="2000" b="1" dirty="0">
              <a:solidFill>
                <a:prstClr val="black"/>
              </a:solidFill>
              <a:latin typeface="Arial" pitchFamily="34" charset="0"/>
              <a:cs typeface="Arial" pitchFamily="34" charset="0"/>
            </a:endParaRPr>
          </a:p>
          <a:p>
            <a:pPr algn="ctr"/>
            <a:r>
              <a:rPr lang="es-MX" sz="2300" b="1" dirty="0">
                <a:solidFill>
                  <a:prstClr val="black"/>
                </a:solidFill>
                <a:latin typeface="Arial" pitchFamily="34" charset="0"/>
                <a:cs typeface="Arial" pitchFamily="34" charset="0"/>
              </a:rPr>
              <a:t>Lic. Luis Antonio Rangel Beltrán </a:t>
            </a:r>
          </a:p>
          <a:p>
            <a:pPr algn="ctr"/>
            <a:endParaRPr lang="es-MX" sz="2300" b="1" dirty="0">
              <a:solidFill>
                <a:prstClr val="black"/>
              </a:solidFill>
              <a:latin typeface="Arial" pitchFamily="34" charset="0"/>
              <a:cs typeface="Arial" pitchFamily="34" charset="0"/>
            </a:endParaRPr>
          </a:p>
          <a:p>
            <a:pPr algn="ctr"/>
            <a:r>
              <a:rPr lang="es-MX" sz="2300" b="1" dirty="0" smtClean="0">
                <a:solidFill>
                  <a:prstClr val="black"/>
                </a:solidFill>
                <a:latin typeface="Arial" pitchFamily="34" charset="0"/>
                <a:cs typeface="Arial" pitchFamily="34" charset="0"/>
              </a:rPr>
              <a:t>Julio – Diciembre 2015</a:t>
            </a:r>
            <a:endParaRPr lang="es-MX" sz="2300" b="1"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5058967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23528" y="829736"/>
            <a:ext cx="8424936" cy="1815882"/>
          </a:xfrm>
          <a:prstGeom prst="rect">
            <a:avLst/>
          </a:prstGeom>
          <a:noFill/>
        </p:spPr>
        <p:txBody>
          <a:bodyPr wrap="square" rtlCol="0">
            <a:spAutoFit/>
          </a:bodyPr>
          <a:lstStyle/>
          <a:p>
            <a:r>
              <a:rPr lang="es-MX" sz="2800" b="1" dirty="0">
                <a:latin typeface="Arial" pitchFamily="34" charset="0"/>
                <a:cs typeface="Arial" pitchFamily="34" charset="0"/>
              </a:rPr>
              <a:t>Bibliografía </a:t>
            </a:r>
            <a:r>
              <a:rPr lang="es-MX" sz="2800" b="1" dirty="0" smtClean="0">
                <a:latin typeface="Arial" pitchFamily="34" charset="0"/>
                <a:cs typeface="Arial" pitchFamily="34" charset="0"/>
              </a:rPr>
              <a:t>del tema:</a:t>
            </a:r>
          </a:p>
          <a:p>
            <a:endParaRPr lang="es-ES" sz="2800" b="1" dirty="0">
              <a:latin typeface="Arial" pitchFamily="34" charset="0"/>
              <a:cs typeface="Arial" pitchFamily="34" charset="0"/>
            </a:endParaRPr>
          </a:p>
          <a:p>
            <a:r>
              <a:rPr lang="es-MX" sz="2800" i="1" dirty="0"/>
              <a:t>www.psicologia.umich.mx/.../</a:t>
            </a:r>
            <a:r>
              <a:rPr lang="es-MX" sz="2800" b="1" i="1" dirty="0"/>
              <a:t>teorias</a:t>
            </a:r>
            <a:r>
              <a:rPr lang="es-MX" sz="2800" i="1" dirty="0"/>
              <a:t>_</a:t>
            </a:r>
            <a:r>
              <a:rPr lang="es-MX" sz="2800" b="1" i="1" dirty="0"/>
              <a:t>de_la_personalidad</a:t>
            </a:r>
            <a:r>
              <a:rPr lang="es-MX" sz="2800" i="1" dirty="0"/>
              <a:t>.pdf</a:t>
            </a:r>
            <a:r>
              <a:rPr lang="es-MX" sz="2800" dirty="0"/>
              <a:t> </a:t>
            </a:r>
            <a:endParaRPr lang="es-MX" sz="2800" b="1" dirty="0" smtClean="0">
              <a:latin typeface="Arial" pitchFamily="34" charset="0"/>
              <a:cs typeface="Arial" pitchFamily="34" charset="0"/>
            </a:endParaRPr>
          </a:p>
        </p:txBody>
      </p:sp>
    </p:spTree>
    <p:extLst>
      <p:ext uri="{BB962C8B-B14F-4D97-AF65-F5344CB8AC3E}">
        <p14:creationId xmlns:p14="http://schemas.microsoft.com/office/powerpoint/2010/main" val="36003527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67544" y="620688"/>
            <a:ext cx="8208663" cy="6217087"/>
          </a:xfrm>
          <a:prstGeom prst="rect">
            <a:avLst/>
          </a:prstGeom>
          <a:noFill/>
        </p:spPr>
        <p:txBody>
          <a:bodyPr wrap="square" rtlCol="0">
            <a:spAutoFit/>
          </a:bodyPr>
          <a:lstStyle/>
          <a:p>
            <a:pPr algn="just"/>
            <a:r>
              <a:rPr lang="es-MX" sz="2800" b="1" dirty="0" smtClean="0">
                <a:latin typeface="Arial" pitchFamily="34" charset="0"/>
                <a:cs typeface="Arial" pitchFamily="34" charset="0"/>
              </a:rPr>
              <a:t>Tema: Teorías de la personalidad</a:t>
            </a:r>
          </a:p>
          <a:p>
            <a:pPr algn="just"/>
            <a:endParaRPr lang="es-MX" sz="2800" b="1" dirty="0">
              <a:latin typeface="Arial" pitchFamily="34" charset="0"/>
              <a:cs typeface="Arial" pitchFamily="34" charset="0"/>
            </a:endParaRPr>
          </a:p>
          <a:p>
            <a:pPr algn="just"/>
            <a:r>
              <a:rPr lang="es-MX" sz="2800" b="1" dirty="0" smtClean="0">
                <a:latin typeface="Arial" pitchFamily="34" charset="0"/>
                <a:cs typeface="Arial" pitchFamily="34" charset="0"/>
              </a:rPr>
              <a:t>Resumen (</a:t>
            </a:r>
            <a:r>
              <a:rPr lang="es-MX" sz="2800" b="1" dirty="0" err="1" smtClean="0">
                <a:latin typeface="Arial" pitchFamily="34" charset="0"/>
                <a:cs typeface="Arial" pitchFamily="34" charset="0"/>
              </a:rPr>
              <a:t>Abstract</a:t>
            </a:r>
            <a:r>
              <a:rPr lang="es-MX" sz="2800" b="1" dirty="0" smtClean="0">
                <a:latin typeface="Arial" pitchFamily="34" charset="0"/>
                <a:cs typeface="Arial" pitchFamily="34" charset="0"/>
              </a:rPr>
              <a:t>)</a:t>
            </a:r>
            <a:endParaRPr lang="es-MX" sz="2800" b="1" dirty="0">
              <a:latin typeface="Arial" pitchFamily="34" charset="0"/>
              <a:cs typeface="Arial" pitchFamily="34" charset="0"/>
            </a:endParaRPr>
          </a:p>
          <a:p>
            <a:pPr algn="just"/>
            <a:endParaRPr lang="es-MX" sz="2000" b="1" dirty="0">
              <a:latin typeface="Arial" pitchFamily="34" charset="0"/>
              <a:cs typeface="Arial" pitchFamily="34" charset="0"/>
            </a:endParaRPr>
          </a:p>
          <a:p>
            <a:pPr marL="342900" indent="-342900" algn="just">
              <a:lnSpc>
                <a:spcPct val="150000"/>
              </a:lnSpc>
              <a:buFont typeface="Arial" pitchFamily="34" charset="0"/>
              <a:buChar char="•"/>
            </a:pPr>
            <a:r>
              <a:rPr lang="es-MX" sz="1400" b="1" dirty="0" smtClean="0">
                <a:latin typeface="Arial" pitchFamily="34" charset="0"/>
                <a:cs typeface="Arial" pitchFamily="34" charset="0"/>
              </a:rPr>
              <a:t>LA PERSONALIDAD SE ESTUDIA DESDE EL PUNTO DE VISTA DE LA PSICOLOGIA ,  Y SE DEBE ENFOCAR  NO SOLO ATENDIENDO A CARACTERISTICAS PSICOLOGICAS , SI NO TAMBIEN CONDUCTUALES Y SOCIALES</a:t>
            </a:r>
            <a:r>
              <a:rPr lang="es-MX" sz="2000" b="1" dirty="0" smtClean="0">
                <a:latin typeface="Arial" pitchFamily="34" charset="0"/>
                <a:cs typeface="Arial" pitchFamily="34" charset="0"/>
              </a:rPr>
              <a:t>.</a:t>
            </a:r>
            <a:endParaRPr lang="es-MX" sz="2000" b="1" dirty="0" smtClean="0">
              <a:latin typeface="Arial" pitchFamily="34" charset="0"/>
              <a:cs typeface="Arial" pitchFamily="34" charset="0"/>
            </a:endParaRPr>
          </a:p>
          <a:p>
            <a:pPr marL="342900" indent="-342900" algn="just">
              <a:lnSpc>
                <a:spcPct val="150000"/>
              </a:lnSpc>
              <a:buFont typeface="Arial" pitchFamily="34" charset="0"/>
              <a:buChar char="•"/>
            </a:pPr>
            <a:r>
              <a:rPr lang="en-US" dirty="0" smtClean="0"/>
              <a:t>PERSONALITY IS STUDIED FROM THE POINT OF VIEW OF PSYCHOLOGY , AND MUST NOT ONLY ACCORDING TO FOCUS FEATURES PSYCHOLOGICAL , BUT ALSO</a:t>
            </a:r>
            <a:endParaRPr lang="es-MX" b="1" dirty="0" smtClean="0">
              <a:latin typeface="Arial" pitchFamily="34" charset="0"/>
              <a:cs typeface="Arial" pitchFamily="34" charset="0"/>
            </a:endParaRPr>
          </a:p>
          <a:p>
            <a:pPr algn="just"/>
            <a:r>
              <a:rPr lang="es-MX" sz="2000" b="1" dirty="0" smtClean="0">
                <a:latin typeface="Arial" pitchFamily="34" charset="0"/>
                <a:cs typeface="Arial" pitchFamily="34" charset="0"/>
              </a:rPr>
              <a:t>  </a:t>
            </a:r>
            <a:r>
              <a:rPr lang="es-MX" sz="2800" b="1" dirty="0">
                <a:latin typeface="Arial" pitchFamily="34" charset="0"/>
                <a:cs typeface="Arial" pitchFamily="34" charset="0"/>
              </a:rPr>
              <a:t>Palabras clave: </a:t>
            </a:r>
            <a:r>
              <a:rPr lang="es-MX" sz="2800" b="1" dirty="0" smtClean="0">
                <a:latin typeface="Arial" pitchFamily="34" charset="0"/>
                <a:cs typeface="Arial" pitchFamily="34" charset="0"/>
              </a:rPr>
              <a:t>(</a:t>
            </a:r>
            <a:r>
              <a:rPr lang="es-MX" sz="2800" b="1" dirty="0" err="1" smtClean="0">
                <a:latin typeface="Arial" pitchFamily="34" charset="0"/>
                <a:cs typeface="Arial" pitchFamily="34" charset="0"/>
              </a:rPr>
              <a:t>keywords</a:t>
            </a:r>
            <a:r>
              <a:rPr lang="es-MX" sz="2800" b="1" dirty="0" smtClean="0">
                <a:latin typeface="Arial" pitchFamily="34" charset="0"/>
                <a:cs typeface="Arial" pitchFamily="34" charset="0"/>
              </a:rPr>
              <a:t>)</a:t>
            </a:r>
            <a:endParaRPr lang="es-MX" sz="2800" b="1" dirty="0">
              <a:latin typeface="Arial" pitchFamily="34" charset="0"/>
              <a:cs typeface="Arial" pitchFamily="34" charset="0"/>
            </a:endParaRPr>
          </a:p>
          <a:p>
            <a:pPr algn="just"/>
            <a:endParaRPr lang="es-MX" sz="2000" b="1" dirty="0">
              <a:latin typeface="Arial" pitchFamily="34" charset="0"/>
              <a:cs typeface="Arial" pitchFamily="34" charset="0"/>
            </a:endParaRPr>
          </a:p>
          <a:p>
            <a:pPr marL="342900" indent="-342900" algn="just">
              <a:lnSpc>
                <a:spcPct val="150000"/>
              </a:lnSpc>
              <a:buFont typeface="Arial" pitchFamily="34" charset="0"/>
              <a:buChar char="•"/>
            </a:pPr>
            <a:r>
              <a:rPr lang="es-MX" sz="2000" b="1" dirty="0" smtClean="0">
                <a:latin typeface="Arial" pitchFamily="34" charset="0"/>
                <a:cs typeface="Arial" pitchFamily="34" charset="0"/>
              </a:rPr>
              <a:t>Personalidad, Carácter, </a:t>
            </a:r>
            <a:r>
              <a:rPr lang="es-MX" sz="2000" b="1" dirty="0">
                <a:latin typeface="Arial" pitchFamily="34" charset="0"/>
                <a:cs typeface="Arial" pitchFamily="34" charset="0"/>
              </a:rPr>
              <a:t>T</a:t>
            </a:r>
            <a:r>
              <a:rPr lang="es-MX" sz="2000" b="1" dirty="0" smtClean="0">
                <a:latin typeface="Arial" pitchFamily="34" charset="0"/>
                <a:cs typeface="Arial" pitchFamily="34" charset="0"/>
              </a:rPr>
              <a:t>emperamento, Psicodinámica, Teoría, Psicología.</a:t>
            </a:r>
          </a:p>
          <a:p>
            <a:pPr marL="342900" indent="-342900" algn="just">
              <a:lnSpc>
                <a:spcPct val="150000"/>
              </a:lnSpc>
              <a:buFont typeface="Arial" pitchFamily="34" charset="0"/>
              <a:buChar char="•"/>
            </a:pPr>
            <a:r>
              <a:rPr lang="es-ES" sz="2000" b="1" dirty="0" err="1" smtClean="0">
                <a:latin typeface="Arial" pitchFamily="34" charset="0"/>
                <a:cs typeface="Arial" pitchFamily="34" charset="0"/>
              </a:rPr>
              <a:t>Personality</a:t>
            </a:r>
            <a:r>
              <a:rPr lang="es-ES" sz="2000" b="1" dirty="0" smtClean="0">
                <a:latin typeface="Arial" pitchFamily="34" charset="0"/>
                <a:cs typeface="Arial" pitchFamily="34" charset="0"/>
              </a:rPr>
              <a:t>, </a:t>
            </a:r>
            <a:r>
              <a:rPr lang="es-ES" sz="2000" b="1" dirty="0" err="1" smtClean="0">
                <a:latin typeface="Arial" pitchFamily="34" charset="0"/>
                <a:cs typeface="Arial" pitchFamily="34" charset="0"/>
              </a:rPr>
              <a:t>character</a:t>
            </a:r>
            <a:r>
              <a:rPr lang="es-ES" sz="2000" b="1" dirty="0" smtClean="0">
                <a:latin typeface="Arial" pitchFamily="34" charset="0"/>
                <a:cs typeface="Arial" pitchFamily="34" charset="0"/>
              </a:rPr>
              <a:t>, </a:t>
            </a:r>
            <a:r>
              <a:rPr lang="es-ES" sz="2000" b="1" dirty="0" err="1" smtClean="0">
                <a:latin typeface="Arial" pitchFamily="34" charset="0"/>
                <a:cs typeface="Arial" pitchFamily="34" charset="0"/>
              </a:rPr>
              <a:t>temperament</a:t>
            </a:r>
            <a:r>
              <a:rPr lang="es-ES" sz="2000" b="1" dirty="0" smtClean="0">
                <a:latin typeface="Arial" pitchFamily="34" charset="0"/>
                <a:cs typeface="Arial" pitchFamily="34" charset="0"/>
              </a:rPr>
              <a:t>, </a:t>
            </a:r>
            <a:r>
              <a:rPr lang="es-ES" sz="2000" b="1" dirty="0" err="1" smtClean="0">
                <a:latin typeface="Arial" pitchFamily="34" charset="0"/>
                <a:cs typeface="Arial" pitchFamily="34" charset="0"/>
              </a:rPr>
              <a:t>psicodinamica</a:t>
            </a:r>
            <a:r>
              <a:rPr lang="es-ES" sz="2000" b="1" dirty="0" smtClean="0">
                <a:latin typeface="Arial" pitchFamily="34" charset="0"/>
                <a:cs typeface="Arial" pitchFamily="34" charset="0"/>
              </a:rPr>
              <a:t>, </a:t>
            </a:r>
            <a:r>
              <a:rPr lang="es-ES" sz="2000" b="1" dirty="0" err="1" smtClean="0">
                <a:latin typeface="Arial" pitchFamily="34" charset="0"/>
                <a:cs typeface="Arial" pitchFamily="34" charset="0"/>
              </a:rPr>
              <a:t>theory</a:t>
            </a:r>
            <a:r>
              <a:rPr lang="es-ES" sz="2000" b="1" dirty="0" smtClean="0">
                <a:latin typeface="Arial" pitchFamily="34" charset="0"/>
                <a:cs typeface="Arial" pitchFamily="34" charset="0"/>
              </a:rPr>
              <a:t>, </a:t>
            </a:r>
            <a:r>
              <a:rPr lang="es-ES" sz="2000" b="1" dirty="0" err="1" smtClean="0">
                <a:latin typeface="Arial" pitchFamily="34" charset="0"/>
                <a:cs typeface="Arial" pitchFamily="34" charset="0"/>
              </a:rPr>
              <a:t>psychology</a:t>
            </a:r>
            <a:r>
              <a:rPr lang="es-ES" sz="2000" b="1" dirty="0" smtClean="0">
                <a:latin typeface="Arial" pitchFamily="34" charset="0"/>
                <a:cs typeface="Arial" pitchFamily="34" charset="0"/>
              </a:rPr>
              <a:t>. </a:t>
            </a:r>
            <a:endParaRPr lang="es-MX" sz="20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3" name="2 CuadroTexto"/>
          <p:cNvSpPr txBox="1"/>
          <p:nvPr/>
        </p:nvSpPr>
        <p:spPr>
          <a:xfrm>
            <a:off x="755576" y="1718204"/>
            <a:ext cx="7632848" cy="3108543"/>
          </a:xfrm>
          <a:prstGeom prst="rect">
            <a:avLst/>
          </a:prstGeom>
          <a:noFill/>
        </p:spPr>
        <p:txBody>
          <a:bodyPr wrap="square" rtlCol="0">
            <a:spAutoFit/>
          </a:bodyPr>
          <a:lstStyle/>
          <a:p>
            <a:r>
              <a:rPr lang="es-MX" sz="2800" b="1" dirty="0">
                <a:latin typeface="Arial" pitchFamily="34" charset="0"/>
                <a:cs typeface="Arial" pitchFamily="34" charset="0"/>
              </a:rPr>
              <a:t>Objetivo general</a:t>
            </a:r>
            <a:r>
              <a:rPr lang="es-MX" sz="2800" b="1" dirty="0" smtClean="0">
                <a:latin typeface="Arial" pitchFamily="34" charset="0"/>
                <a:cs typeface="Arial" pitchFamily="34" charset="0"/>
              </a:rPr>
              <a:t>:</a:t>
            </a:r>
          </a:p>
          <a:p>
            <a:endParaRPr lang="es-MX" sz="2800" b="1" dirty="0">
              <a:latin typeface="Arial" pitchFamily="34" charset="0"/>
              <a:cs typeface="Arial" pitchFamily="34" charset="0"/>
            </a:endParaRPr>
          </a:p>
          <a:p>
            <a:r>
              <a:rPr lang="es-MX" sz="2800" b="1" dirty="0" smtClean="0">
                <a:latin typeface="Arial" pitchFamily="34" charset="0"/>
                <a:cs typeface="Arial" pitchFamily="34" charset="0"/>
              </a:rPr>
              <a:t> </a:t>
            </a:r>
            <a:r>
              <a:rPr lang="es-MX" sz="2800" dirty="0">
                <a:latin typeface="Arial" pitchFamily="34" charset="0"/>
                <a:cs typeface="Arial" pitchFamily="34" charset="0"/>
              </a:rPr>
              <a:t>Q</a:t>
            </a:r>
            <a:r>
              <a:rPr lang="es-MX" sz="2800" dirty="0" smtClean="0">
                <a:latin typeface="Arial" pitchFamily="34" charset="0"/>
                <a:cs typeface="Arial" pitchFamily="34" charset="0"/>
              </a:rPr>
              <a:t>ue el alumno identifique correctamente las diferentes teorías de la personalidad humana, con la finalidad de obtener conocimientos sobre </a:t>
            </a:r>
            <a:r>
              <a:rPr lang="es-MX" sz="2800" dirty="0" smtClean="0">
                <a:latin typeface="Arial" pitchFamily="34" charset="0"/>
                <a:cs typeface="Arial" pitchFamily="34" charset="0"/>
              </a:rPr>
              <a:t>el comportamiento del individuo en sociedad</a:t>
            </a:r>
            <a:r>
              <a:rPr lang="es-MX" sz="2800" dirty="0" smtClean="0">
                <a:latin typeface="Arial" pitchFamily="34" charset="0"/>
                <a:cs typeface="Arial" pitchFamily="34" charset="0"/>
              </a:rPr>
              <a:t>.  </a:t>
            </a:r>
            <a:endParaRPr lang="es-MX" sz="2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67545" y="404664"/>
            <a:ext cx="8280920" cy="954107"/>
          </a:xfrm>
          <a:prstGeom prst="rect">
            <a:avLst/>
          </a:prstGeom>
          <a:noFill/>
        </p:spPr>
        <p:txBody>
          <a:bodyPr wrap="square" rtlCol="0">
            <a:spAutoFit/>
          </a:bodyPr>
          <a:lstStyle/>
          <a:p>
            <a:pPr algn="ctr"/>
            <a:r>
              <a:rPr lang="es-MX" sz="2800" dirty="0">
                <a:latin typeface="Arial" pitchFamily="34" charset="0"/>
                <a:cs typeface="Arial" pitchFamily="34" charset="0"/>
              </a:rPr>
              <a:t>UNIDAD 1 </a:t>
            </a:r>
            <a:br>
              <a:rPr lang="es-MX" sz="2800" dirty="0">
                <a:latin typeface="Arial" pitchFamily="34" charset="0"/>
                <a:cs typeface="Arial" pitchFamily="34" charset="0"/>
              </a:rPr>
            </a:br>
            <a:r>
              <a:rPr lang="es-MX" sz="2800" dirty="0">
                <a:latin typeface="Arial" pitchFamily="34" charset="0"/>
                <a:cs typeface="Arial" pitchFamily="34" charset="0"/>
              </a:rPr>
              <a:t>DEFINICIÓN DE PERSONALIDAD </a:t>
            </a:r>
          </a:p>
        </p:txBody>
      </p:sp>
      <p:sp>
        <p:nvSpPr>
          <p:cNvPr id="2" name="1 Rectángulo"/>
          <p:cNvSpPr/>
          <p:nvPr/>
        </p:nvSpPr>
        <p:spPr>
          <a:xfrm>
            <a:off x="467545" y="1628798"/>
            <a:ext cx="8064895" cy="3754874"/>
          </a:xfrm>
          <a:prstGeom prst="rect">
            <a:avLst/>
          </a:prstGeom>
        </p:spPr>
        <p:txBody>
          <a:bodyPr wrap="square">
            <a:spAutoFit/>
          </a:bodyPr>
          <a:lstStyle/>
          <a:p>
            <a:pPr algn="just"/>
            <a:r>
              <a:rPr lang="es-MX" sz="2000" dirty="0">
                <a:latin typeface="Arial" pitchFamily="34" charset="0"/>
                <a:cs typeface="Arial" pitchFamily="34" charset="0"/>
              </a:rPr>
              <a:t>Conocer el origen del concepto de personalidad, así como la composición de la personalidad en el ser humano y los enfoques científicos que la investigan. </a:t>
            </a:r>
          </a:p>
          <a:p>
            <a:endParaRPr lang="es-MX" sz="2000" dirty="0">
              <a:latin typeface="Arial" pitchFamily="34" charset="0"/>
              <a:cs typeface="Arial" pitchFamily="34" charset="0"/>
            </a:endParaRPr>
          </a:p>
          <a:p>
            <a:endParaRPr lang="es-MX" sz="2000" dirty="0">
              <a:latin typeface="Arial" pitchFamily="34" charset="0"/>
              <a:cs typeface="Arial" pitchFamily="34" charset="0"/>
            </a:endParaRPr>
          </a:p>
          <a:p>
            <a:r>
              <a:rPr lang="es-MX" sz="2000" dirty="0">
                <a:latin typeface="Arial" pitchFamily="34" charset="0"/>
                <a:cs typeface="Arial" pitchFamily="34" charset="0"/>
              </a:rPr>
              <a:t>TEMARIO </a:t>
            </a:r>
          </a:p>
          <a:p>
            <a:endParaRPr lang="es-MX" sz="2000" dirty="0">
              <a:latin typeface="Arial" pitchFamily="34" charset="0"/>
              <a:cs typeface="Arial" pitchFamily="34" charset="0"/>
            </a:endParaRPr>
          </a:p>
          <a:p>
            <a:r>
              <a:rPr lang="es-MX" sz="2000" dirty="0">
                <a:latin typeface="Arial" pitchFamily="34" charset="0"/>
                <a:cs typeface="Arial" pitchFamily="34" charset="0"/>
              </a:rPr>
              <a:t>1.1 DEFINICIÓN DE PERSONALIDAD </a:t>
            </a:r>
          </a:p>
          <a:p>
            <a:endParaRPr lang="es-MX" sz="2000" dirty="0">
              <a:latin typeface="Arial" pitchFamily="34" charset="0"/>
              <a:cs typeface="Arial" pitchFamily="34" charset="0"/>
            </a:endParaRPr>
          </a:p>
          <a:p>
            <a:r>
              <a:rPr lang="es-MX" sz="2000" dirty="0">
                <a:latin typeface="Arial" pitchFamily="34" charset="0"/>
                <a:cs typeface="Arial" pitchFamily="34" charset="0"/>
              </a:rPr>
              <a:t>1.2 COMPONENTES DE LA PERSONALIDAD </a:t>
            </a:r>
          </a:p>
          <a:p>
            <a:endParaRPr lang="es-MX" sz="2000" dirty="0">
              <a:latin typeface="Arial" pitchFamily="34" charset="0"/>
              <a:cs typeface="Arial" pitchFamily="34" charset="0"/>
            </a:endParaRPr>
          </a:p>
          <a:p>
            <a:r>
              <a:rPr lang="es-MX" sz="2000" dirty="0">
                <a:latin typeface="Arial" pitchFamily="34" charset="0"/>
                <a:cs typeface="Arial" pitchFamily="34" charset="0"/>
              </a:rPr>
              <a:t>1.3 DEFINICIÓN DE TEORÍA DE LA PERSONALIDAD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619672" y="548680"/>
            <a:ext cx="6336704" cy="461665"/>
          </a:xfrm>
          <a:prstGeom prst="rect">
            <a:avLst/>
          </a:prstGeom>
        </p:spPr>
        <p:txBody>
          <a:bodyPr wrap="square">
            <a:spAutoFit/>
          </a:bodyPr>
          <a:lstStyle/>
          <a:p>
            <a:pPr algn="ctr"/>
            <a:r>
              <a:rPr lang="es-MX" sz="2400" dirty="0"/>
              <a:t>1.1 DEFINICIÓN DE PERSONALIDAD </a:t>
            </a:r>
          </a:p>
        </p:txBody>
      </p:sp>
      <p:sp>
        <p:nvSpPr>
          <p:cNvPr id="3" name="2 Rectángulo"/>
          <p:cNvSpPr/>
          <p:nvPr/>
        </p:nvSpPr>
        <p:spPr>
          <a:xfrm>
            <a:off x="739877" y="1036452"/>
            <a:ext cx="7848872" cy="5632311"/>
          </a:xfrm>
          <a:prstGeom prst="rect">
            <a:avLst/>
          </a:prstGeom>
        </p:spPr>
        <p:txBody>
          <a:bodyPr wrap="square">
            <a:spAutoFit/>
          </a:bodyPr>
          <a:lstStyle/>
          <a:p>
            <a:pPr marL="285750" indent="-285750" algn="just">
              <a:buFont typeface="Wingdings" pitchFamily="2" charset="2"/>
              <a:buChar char="v"/>
            </a:pPr>
            <a:endParaRPr lang="es-MX" sz="2400" dirty="0"/>
          </a:p>
          <a:p>
            <a:pPr marL="285750" indent="-285750" algn="just">
              <a:buFont typeface="Wingdings" pitchFamily="2" charset="2"/>
              <a:buChar char="v"/>
            </a:pPr>
            <a:r>
              <a:rPr lang="es-MX" sz="2400" dirty="0"/>
              <a:t>La personalidad se encuentra dentro del estudio del campo de la psicología, y se puede explicar desde varias funciones, en primer lugar permite conocer de forma aproximada los motivos que llevan a un individuo a actuar, a sentir, a pensar y a desenvolverse en un medio; por otro lado, la personalidad permite conocer la manera en la cual una persona puede aprender del entorno. </a:t>
            </a:r>
          </a:p>
          <a:p>
            <a:pPr marL="285750" indent="-285750" algn="just">
              <a:buFont typeface="Wingdings" pitchFamily="2" charset="2"/>
              <a:buChar char="v"/>
            </a:pPr>
            <a:endParaRPr lang="es-MX" sz="2400" dirty="0"/>
          </a:p>
          <a:p>
            <a:pPr marL="285750" indent="-285750" algn="just">
              <a:buFont typeface="Wingdings" pitchFamily="2" charset="2"/>
              <a:buChar char="v"/>
            </a:pPr>
            <a:endParaRPr lang="es-MX" sz="2400" dirty="0"/>
          </a:p>
          <a:p>
            <a:pPr marL="285750" indent="-285750" algn="just">
              <a:buFont typeface="Wingdings" pitchFamily="2" charset="2"/>
              <a:buChar char="v"/>
            </a:pPr>
            <a:endParaRPr lang="es-MX" sz="2400" dirty="0"/>
          </a:p>
          <a:p>
            <a:pPr marL="285750" indent="-285750" algn="just">
              <a:buFont typeface="Wingdings" pitchFamily="2" charset="2"/>
              <a:buChar char="v"/>
            </a:pPr>
            <a:r>
              <a:rPr lang="es-MX" sz="2400" dirty="0"/>
              <a:t>La personalidad se puede definir como la estructura dinámica que tiene un individuo en particular; se compone de características psicológicas, conductuales, emocionales y sociales.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611560" y="116632"/>
            <a:ext cx="7848872" cy="707886"/>
          </a:xfrm>
          <a:prstGeom prst="rect">
            <a:avLst/>
          </a:prstGeom>
          <a:noFill/>
        </p:spPr>
        <p:txBody>
          <a:bodyPr wrap="square" rtlCol="0">
            <a:spAutoFit/>
          </a:bodyPr>
          <a:lstStyle/>
          <a:p>
            <a:pPr algn="ctr"/>
            <a:r>
              <a:rPr lang="es-MX" sz="4000" dirty="0"/>
              <a:t>MAPA CONCEPTUAL </a:t>
            </a:r>
            <a:endParaRPr lang="es-MX" sz="3600" dirty="0">
              <a:latin typeface="Arial" pitchFamily="34" charset="0"/>
              <a:cs typeface="Arial" pitchFamily="34" charset="0"/>
            </a:endParaRPr>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9216" y="1700808"/>
            <a:ext cx="7471176" cy="3332623"/>
          </a:xfrm>
          <a:prstGeom prst="rect">
            <a:avLst/>
          </a:prstGeom>
          <a:solidFill>
            <a:schemeClr val="bg2">
              <a:lumMod val="75000"/>
            </a:schemeClr>
          </a:solidFill>
          <a:ln>
            <a:noFill/>
          </a:ln>
        </p:spPr>
      </p:pic>
    </p:spTree>
    <p:extLst>
      <p:ext uri="{BB962C8B-B14F-4D97-AF65-F5344CB8AC3E}">
        <p14:creationId xmlns:p14="http://schemas.microsoft.com/office/powerpoint/2010/main" val="37597602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539552" y="274638"/>
            <a:ext cx="8147247" cy="706090"/>
          </a:xfrm>
        </p:spPr>
        <p:txBody>
          <a:bodyPr>
            <a:normAutofit fontScale="90000"/>
          </a:bodyPr>
          <a:lstStyle/>
          <a:p>
            <a:pPr algn="ctr"/>
            <a:r>
              <a:rPr lang="es-MX" sz="3600" dirty="0" smtClean="0"/>
              <a:t>1.2 </a:t>
            </a:r>
            <a:r>
              <a:rPr lang="es-MX" sz="3600" dirty="0"/>
              <a:t>COMPONENTES DE LA PERSONALIDAD </a:t>
            </a:r>
            <a:r>
              <a:rPr lang="es-MX" dirty="0"/>
              <a:t/>
            </a:r>
            <a:br>
              <a:rPr lang="es-MX" dirty="0"/>
            </a:br>
            <a:endParaRPr lang="es-MX" dirty="0"/>
          </a:p>
        </p:txBody>
      </p:sp>
      <p:sp>
        <p:nvSpPr>
          <p:cNvPr id="5" name="1 Título"/>
          <p:cNvSpPr txBox="1">
            <a:spLocks/>
          </p:cNvSpPr>
          <p:nvPr/>
        </p:nvSpPr>
        <p:spPr>
          <a:xfrm>
            <a:off x="607336" y="274638"/>
            <a:ext cx="8079463" cy="634082"/>
          </a:xfrm>
          <a:prstGeom prst="rect">
            <a:avLst/>
          </a:prstGeom>
        </p:spPr>
        <p:txBody>
          <a:bodyPr vert="horz" lIns="91440" tIns="45720" rIns="91440" bIns="45720" rtlCol="0" anchor="t">
            <a:normAutofit fontScale="90000" lnSpcReduction="10000"/>
          </a:bodyPr>
          <a:lstStyle>
            <a:lvl1pPr algn="l" defTabSz="914400" rtl="0" eaLnBrk="1" latinLnBrk="0" hangingPunct="1">
              <a:spcBef>
                <a:spcPct val="0"/>
              </a:spcBef>
              <a:buNone/>
              <a:defRPr sz="4000" b="1" kern="1200" cap="all">
                <a:solidFill>
                  <a:schemeClr val="tx1"/>
                </a:solidFill>
                <a:latin typeface="+mj-lt"/>
                <a:ea typeface="+mj-ea"/>
                <a:cs typeface="+mj-cs"/>
              </a:defRPr>
            </a:lvl1pPr>
          </a:lstStyle>
          <a:p>
            <a:endParaRPr lang="es-MX" dirty="0"/>
          </a:p>
        </p:txBody>
      </p:sp>
      <p:sp>
        <p:nvSpPr>
          <p:cNvPr id="6" name="5 Rectángulo"/>
          <p:cNvSpPr/>
          <p:nvPr/>
        </p:nvSpPr>
        <p:spPr>
          <a:xfrm>
            <a:off x="719138" y="1124744"/>
            <a:ext cx="6445150" cy="923330"/>
          </a:xfrm>
          <a:prstGeom prst="rect">
            <a:avLst/>
          </a:prstGeom>
        </p:spPr>
        <p:txBody>
          <a:bodyPr wrap="square">
            <a:spAutoFit/>
          </a:bodyPr>
          <a:lstStyle/>
          <a:p>
            <a:pPr lvl="0"/>
            <a:r>
              <a:rPr lang="es-MX" dirty="0">
                <a:solidFill>
                  <a:prstClr val="black"/>
                </a:solidFill>
              </a:rPr>
              <a:t/>
            </a:r>
            <a:br>
              <a:rPr lang="es-MX" dirty="0">
                <a:solidFill>
                  <a:prstClr val="black"/>
                </a:solidFill>
              </a:rPr>
            </a:br>
            <a:r>
              <a:rPr lang="es-MX" dirty="0">
                <a:solidFill>
                  <a:prstClr val="black"/>
                </a:solidFill>
              </a:rPr>
              <a:t/>
            </a:r>
            <a:br>
              <a:rPr lang="es-MX" dirty="0">
                <a:solidFill>
                  <a:prstClr val="black"/>
                </a:solidFill>
              </a:rPr>
            </a:br>
            <a:endParaRPr lang="es-MX" dirty="0">
              <a:solidFill>
                <a:prstClr val="black"/>
              </a:solidFill>
            </a:endParaRPr>
          </a:p>
        </p:txBody>
      </p:sp>
      <p:sp>
        <p:nvSpPr>
          <p:cNvPr id="7" name="6 Rectángulo"/>
          <p:cNvSpPr/>
          <p:nvPr/>
        </p:nvSpPr>
        <p:spPr>
          <a:xfrm>
            <a:off x="1148209" y="953590"/>
            <a:ext cx="7525270" cy="646331"/>
          </a:xfrm>
          <a:prstGeom prst="rect">
            <a:avLst/>
          </a:prstGeom>
        </p:spPr>
        <p:txBody>
          <a:bodyPr wrap="square">
            <a:spAutoFit/>
          </a:bodyPr>
          <a:lstStyle/>
          <a:p>
            <a:r>
              <a:rPr lang="es-MX" dirty="0"/>
              <a:t>La personalidad se configura por dos componentes o factores: el temperamento y el carácter. </a:t>
            </a:r>
          </a:p>
        </p:txBody>
      </p:sp>
      <p:sp>
        <p:nvSpPr>
          <p:cNvPr id="8" name="7 Rectángulo"/>
          <p:cNvSpPr/>
          <p:nvPr/>
        </p:nvSpPr>
        <p:spPr>
          <a:xfrm>
            <a:off x="646346" y="3817888"/>
            <a:ext cx="1479243" cy="461665"/>
          </a:xfrm>
          <a:prstGeom prst="rect">
            <a:avLst/>
          </a:prstGeom>
        </p:spPr>
        <p:txBody>
          <a:bodyPr wrap="square">
            <a:spAutoFit/>
          </a:bodyPr>
          <a:lstStyle/>
          <a:p>
            <a:r>
              <a:rPr lang="es-MX" sz="1200" dirty="0" smtClean="0"/>
              <a:t>COMPONENTES DE </a:t>
            </a:r>
          </a:p>
          <a:p>
            <a:r>
              <a:rPr lang="es-MX" sz="1200" dirty="0" smtClean="0"/>
              <a:t>LA PERSONALIDAD </a:t>
            </a:r>
            <a:endParaRPr lang="es-MX" sz="1200" dirty="0"/>
          </a:p>
        </p:txBody>
      </p:sp>
      <p:sp>
        <p:nvSpPr>
          <p:cNvPr id="9" name="8 Abrir llave"/>
          <p:cNvSpPr/>
          <p:nvPr/>
        </p:nvSpPr>
        <p:spPr>
          <a:xfrm>
            <a:off x="1972978" y="1844824"/>
            <a:ext cx="305223" cy="4333865"/>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sp>
        <p:nvSpPr>
          <p:cNvPr id="10" name="9 Rectángulo"/>
          <p:cNvSpPr/>
          <p:nvPr/>
        </p:nvSpPr>
        <p:spPr>
          <a:xfrm>
            <a:off x="2278200" y="2790418"/>
            <a:ext cx="2941871" cy="523220"/>
          </a:xfrm>
          <a:prstGeom prst="rect">
            <a:avLst/>
          </a:prstGeom>
        </p:spPr>
        <p:txBody>
          <a:bodyPr wrap="square">
            <a:spAutoFit/>
          </a:bodyPr>
          <a:lstStyle/>
          <a:p>
            <a:endParaRPr lang="es-MX" sz="1400" dirty="0"/>
          </a:p>
          <a:p>
            <a:r>
              <a:rPr lang="es-MX" sz="1400" dirty="0"/>
              <a:t>a) </a:t>
            </a:r>
            <a:r>
              <a:rPr lang="es-MX" sz="1400" i="1" dirty="0"/>
              <a:t>Temperamento: </a:t>
            </a:r>
            <a:endParaRPr lang="es-MX" sz="1400" dirty="0"/>
          </a:p>
        </p:txBody>
      </p:sp>
      <p:sp>
        <p:nvSpPr>
          <p:cNvPr id="11" name="10 Rectángulo"/>
          <p:cNvSpPr/>
          <p:nvPr/>
        </p:nvSpPr>
        <p:spPr>
          <a:xfrm>
            <a:off x="2134864" y="5130334"/>
            <a:ext cx="962980" cy="276999"/>
          </a:xfrm>
          <a:prstGeom prst="rect">
            <a:avLst/>
          </a:prstGeom>
        </p:spPr>
        <p:txBody>
          <a:bodyPr wrap="square">
            <a:spAutoFit/>
          </a:bodyPr>
          <a:lstStyle/>
          <a:p>
            <a:r>
              <a:rPr lang="es-MX" sz="1200" dirty="0" smtClean="0"/>
              <a:t>b</a:t>
            </a:r>
            <a:r>
              <a:rPr lang="es-MX" sz="1200" dirty="0"/>
              <a:t>) </a:t>
            </a:r>
            <a:r>
              <a:rPr lang="es-MX" sz="1200" i="1" dirty="0"/>
              <a:t>Carácter: </a:t>
            </a:r>
            <a:endParaRPr lang="es-MX" sz="1200" dirty="0"/>
          </a:p>
        </p:txBody>
      </p:sp>
      <p:sp>
        <p:nvSpPr>
          <p:cNvPr id="12" name="11 Abrir llave"/>
          <p:cNvSpPr/>
          <p:nvPr/>
        </p:nvSpPr>
        <p:spPr>
          <a:xfrm>
            <a:off x="3633177" y="1777609"/>
            <a:ext cx="515196" cy="221941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sp>
        <p:nvSpPr>
          <p:cNvPr id="13" name="12 Abrir llave"/>
          <p:cNvSpPr/>
          <p:nvPr/>
        </p:nvSpPr>
        <p:spPr>
          <a:xfrm>
            <a:off x="3633178" y="4279553"/>
            <a:ext cx="498072" cy="2029767"/>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sp>
        <p:nvSpPr>
          <p:cNvPr id="14" name="13 Rectángulo"/>
          <p:cNvSpPr/>
          <p:nvPr/>
        </p:nvSpPr>
        <p:spPr>
          <a:xfrm>
            <a:off x="4131249" y="1939707"/>
            <a:ext cx="4653869" cy="1877437"/>
          </a:xfrm>
          <a:prstGeom prst="rect">
            <a:avLst/>
          </a:prstGeom>
        </p:spPr>
        <p:txBody>
          <a:bodyPr wrap="square">
            <a:spAutoFit/>
          </a:bodyPr>
          <a:lstStyle/>
          <a:p>
            <a:endParaRPr lang="es-MX" dirty="0"/>
          </a:p>
          <a:p>
            <a:pPr algn="just"/>
            <a:r>
              <a:rPr lang="es-MX" sz="1400" dirty="0"/>
              <a:t>Todos los seres humanos poseen una herencia genética, es decir, las características que se heredan de los padres, como por ejemplo, el color de ojos, el tono de piel, e incluso la propensión a determinadas enfermedades. El temperamento es un componente de la personalidad porque determina, de alguna manera, ciertas características de cognición, comportamiento y emocionales. </a:t>
            </a:r>
          </a:p>
        </p:txBody>
      </p:sp>
      <p:sp>
        <p:nvSpPr>
          <p:cNvPr id="15" name="14 Rectángulo"/>
          <p:cNvSpPr/>
          <p:nvPr/>
        </p:nvSpPr>
        <p:spPr>
          <a:xfrm>
            <a:off x="4131249" y="4362807"/>
            <a:ext cx="4572000" cy="1815882"/>
          </a:xfrm>
          <a:prstGeom prst="rect">
            <a:avLst/>
          </a:prstGeom>
        </p:spPr>
        <p:txBody>
          <a:bodyPr>
            <a:spAutoFit/>
          </a:bodyPr>
          <a:lstStyle/>
          <a:p>
            <a:endParaRPr lang="es-MX" sz="1400" dirty="0"/>
          </a:p>
          <a:p>
            <a:pPr algn="just"/>
            <a:r>
              <a:rPr lang="es-MX" sz="1400" dirty="0"/>
              <a:t>Se denomina carácter a las características de la personalidad que son aprendidas en el medio, por ejemplo, los sentimientos son innatos, es decir, se nace con ellos, pero la manera en cómo se expresan forma parte del carácter. Las normas sociales, los comportamientos y el lenguaje, son sólo algunos componentes del carácter que constituyen a la personalidad </a:t>
            </a:r>
          </a:p>
        </p:txBody>
      </p:sp>
    </p:spTree>
    <p:extLst>
      <p:ext uri="{BB962C8B-B14F-4D97-AF65-F5344CB8AC3E}">
        <p14:creationId xmlns:p14="http://schemas.microsoft.com/office/powerpoint/2010/main" val="4172808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txBox="1">
            <a:spLocks/>
          </p:cNvSpPr>
          <p:nvPr/>
        </p:nvSpPr>
        <p:spPr>
          <a:xfrm>
            <a:off x="353662" y="260648"/>
            <a:ext cx="82296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MX" sz="3200" smtClean="0"/>
              <a:t/>
            </a:r>
            <a:br>
              <a:rPr lang="es-MX" sz="3200" smtClean="0"/>
            </a:br>
            <a:r>
              <a:rPr lang="es-MX" sz="3200" smtClean="0"/>
              <a:t>   </a:t>
            </a:r>
            <a:r>
              <a:rPr lang="es-MX" sz="2800" smtClean="0"/>
              <a:t>1.3 DEFINICIÓN DE TEORÍA DE LA PERSONALIDAD </a:t>
            </a:r>
            <a:r>
              <a:rPr lang="es-MX" sz="3200" smtClean="0"/>
              <a:t/>
            </a:r>
            <a:br>
              <a:rPr lang="es-MX" sz="3200" smtClean="0"/>
            </a:br>
            <a:endParaRPr lang="es-MX" sz="3200" dirty="0"/>
          </a:p>
        </p:txBody>
      </p:sp>
      <p:sp>
        <p:nvSpPr>
          <p:cNvPr id="5" name="4 Rectángulo"/>
          <p:cNvSpPr/>
          <p:nvPr/>
        </p:nvSpPr>
        <p:spPr>
          <a:xfrm>
            <a:off x="611560" y="1997839"/>
            <a:ext cx="7992888" cy="3108543"/>
          </a:xfrm>
          <a:prstGeom prst="rect">
            <a:avLst/>
          </a:prstGeom>
        </p:spPr>
        <p:txBody>
          <a:bodyPr wrap="square">
            <a:spAutoFit/>
          </a:bodyPr>
          <a:lstStyle/>
          <a:p>
            <a:pPr algn="just"/>
            <a:r>
              <a:rPr lang="es-MX" sz="2800" dirty="0"/>
              <a:t>Existen gran cantidad de corrientes y teorías que intentan abordar el estudio del ser humano, específicamente en psicología, incluso como una definición prematura antes de abordar por completo una definición más amplia, se podría </a:t>
            </a:r>
            <a:r>
              <a:rPr lang="es-MX" sz="2800" dirty="0" smtClean="0"/>
              <a:t>decir </a:t>
            </a:r>
            <a:r>
              <a:rPr lang="es-MX" sz="2800" dirty="0"/>
              <a:t>que la personalidad integra un conjunto de características dinámicas que determinan al ser humano. </a:t>
            </a:r>
            <a:endParaRPr lang="es-MX" sz="2800" dirty="0" smtClean="0"/>
          </a:p>
        </p:txBody>
      </p:sp>
    </p:spTree>
    <p:extLst>
      <p:ext uri="{BB962C8B-B14F-4D97-AF65-F5344CB8AC3E}">
        <p14:creationId xmlns:p14="http://schemas.microsoft.com/office/powerpoint/2010/main" val="6857169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720436" y="806026"/>
            <a:ext cx="7523972" cy="646331"/>
          </a:xfrm>
          <a:prstGeom prst="rect">
            <a:avLst/>
          </a:prstGeom>
        </p:spPr>
        <p:txBody>
          <a:bodyPr wrap="square">
            <a:spAutoFit/>
          </a:bodyPr>
          <a:lstStyle/>
          <a:p>
            <a:r>
              <a:rPr lang="es-MX" dirty="0"/>
              <a:t>Existen teorías dentro de la psicología que abordan la personalidad desde distintos enfoques teóricos, por </a:t>
            </a:r>
            <a:r>
              <a:rPr lang="es-MX" dirty="0" smtClean="0"/>
              <a:t>ejemplo:</a:t>
            </a:r>
          </a:p>
        </p:txBody>
      </p:sp>
      <p:sp>
        <p:nvSpPr>
          <p:cNvPr id="5" name="4 Elipse"/>
          <p:cNvSpPr/>
          <p:nvPr/>
        </p:nvSpPr>
        <p:spPr>
          <a:xfrm>
            <a:off x="2540699" y="1718170"/>
            <a:ext cx="4036074" cy="6170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t>TEORÍAS DENTRO DE LA PSICOLOGÍA </a:t>
            </a:r>
            <a:endParaRPr lang="es-MX" dirty="0"/>
          </a:p>
        </p:txBody>
      </p:sp>
      <p:sp>
        <p:nvSpPr>
          <p:cNvPr id="6" name="5 Elipse"/>
          <p:cNvSpPr/>
          <p:nvPr/>
        </p:nvSpPr>
        <p:spPr>
          <a:xfrm>
            <a:off x="539552" y="3212976"/>
            <a:ext cx="2376264"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t>Teorías </a:t>
            </a:r>
            <a:r>
              <a:rPr lang="es-MX" dirty="0"/>
              <a:t>psicodinámicas </a:t>
            </a:r>
          </a:p>
        </p:txBody>
      </p:sp>
      <p:sp>
        <p:nvSpPr>
          <p:cNvPr id="7" name="6 Elipse"/>
          <p:cNvSpPr/>
          <p:nvPr/>
        </p:nvSpPr>
        <p:spPr>
          <a:xfrm>
            <a:off x="3328570" y="3277879"/>
            <a:ext cx="2307704" cy="58316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T</a:t>
            </a:r>
            <a:r>
              <a:rPr lang="es-MX" dirty="0" smtClean="0"/>
              <a:t>eorías conductistas </a:t>
            </a:r>
            <a:endParaRPr lang="es-MX" dirty="0"/>
          </a:p>
        </p:txBody>
      </p:sp>
      <p:sp>
        <p:nvSpPr>
          <p:cNvPr id="8" name="7 Elipse"/>
          <p:cNvSpPr/>
          <p:nvPr/>
        </p:nvSpPr>
        <p:spPr>
          <a:xfrm>
            <a:off x="6084168" y="3292165"/>
            <a:ext cx="2664296" cy="5142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t>Otras </a:t>
            </a:r>
            <a:r>
              <a:rPr lang="es-MX" dirty="0"/>
              <a:t>teorías </a:t>
            </a:r>
          </a:p>
        </p:txBody>
      </p:sp>
      <p:sp>
        <p:nvSpPr>
          <p:cNvPr id="9" name="8 Rectángulo redondeado"/>
          <p:cNvSpPr/>
          <p:nvPr/>
        </p:nvSpPr>
        <p:spPr>
          <a:xfrm>
            <a:off x="409432" y="4725143"/>
            <a:ext cx="2434375" cy="175754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dirty="0"/>
              <a:t>D</a:t>
            </a:r>
            <a:r>
              <a:rPr lang="es-MX" sz="1400" dirty="0" smtClean="0"/>
              <a:t>eterminan </a:t>
            </a:r>
            <a:r>
              <a:rPr lang="es-MX" sz="1400" dirty="0"/>
              <a:t>que las C</a:t>
            </a:r>
            <a:r>
              <a:rPr lang="es-MX" sz="1400" dirty="0" smtClean="0"/>
              <a:t>aracterísticas </a:t>
            </a:r>
            <a:r>
              <a:rPr lang="es-MX" sz="1400" dirty="0" err="1"/>
              <a:t>intrapsíquicas</a:t>
            </a:r>
            <a:r>
              <a:rPr lang="es-MX" sz="1400" dirty="0"/>
              <a:t> del ser humano son importantes en el desarrollo de su personalidad </a:t>
            </a:r>
          </a:p>
        </p:txBody>
      </p:sp>
      <p:sp>
        <p:nvSpPr>
          <p:cNvPr id="10" name="9 Rectángulo redondeado"/>
          <p:cNvSpPr/>
          <p:nvPr/>
        </p:nvSpPr>
        <p:spPr>
          <a:xfrm>
            <a:off x="3328569" y="4774796"/>
            <a:ext cx="2307705" cy="17215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t> </a:t>
            </a:r>
            <a:r>
              <a:rPr lang="es-MX" dirty="0"/>
              <a:t>A</a:t>
            </a:r>
            <a:r>
              <a:rPr lang="es-MX" dirty="0" smtClean="0"/>
              <a:t>f</a:t>
            </a:r>
            <a:r>
              <a:rPr lang="es-MX" sz="1400" dirty="0" smtClean="0"/>
              <a:t>irman </a:t>
            </a:r>
            <a:r>
              <a:rPr lang="es-MX" sz="1400" dirty="0"/>
              <a:t>que la P</a:t>
            </a:r>
            <a:r>
              <a:rPr lang="es-MX" sz="1400" dirty="0" smtClean="0"/>
              <a:t>ersonalidad </a:t>
            </a:r>
            <a:r>
              <a:rPr lang="es-MX" sz="1400" dirty="0"/>
              <a:t>es aprendida, y que los seres humanos son la suma de conductas aprendidas </a:t>
            </a:r>
          </a:p>
        </p:txBody>
      </p:sp>
      <p:sp>
        <p:nvSpPr>
          <p:cNvPr id="11" name="10 Rectángulo redondeado"/>
          <p:cNvSpPr/>
          <p:nvPr/>
        </p:nvSpPr>
        <p:spPr>
          <a:xfrm>
            <a:off x="6250675" y="4761148"/>
            <a:ext cx="2353774" cy="16533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dirty="0" smtClean="0"/>
              <a:t>Establecen </a:t>
            </a:r>
            <a:r>
              <a:rPr lang="es-MX" sz="1400" dirty="0"/>
              <a:t>que la personalidad es un constructo que se forma con relación al ambiente. </a:t>
            </a:r>
          </a:p>
        </p:txBody>
      </p:sp>
      <p:sp>
        <p:nvSpPr>
          <p:cNvPr id="12" name="11 Flecha abajo"/>
          <p:cNvSpPr/>
          <p:nvPr/>
        </p:nvSpPr>
        <p:spPr>
          <a:xfrm>
            <a:off x="1456633" y="4121623"/>
            <a:ext cx="435508" cy="43092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 name="12 Flecha abajo"/>
          <p:cNvSpPr/>
          <p:nvPr/>
        </p:nvSpPr>
        <p:spPr>
          <a:xfrm>
            <a:off x="4482422" y="4121623"/>
            <a:ext cx="444420" cy="43092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 name="13 Flecha abajo"/>
          <p:cNvSpPr/>
          <p:nvPr/>
        </p:nvSpPr>
        <p:spPr>
          <a:xfrm>
            <a:off x="7164288" y="4121623"/>
            <a:ext cx="432048" cy="43092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cxnSp>
        <p:nvCxnSpPr>
          <p:cNvPr id="15" name="14 Conector recto de flecha"/>
          <p:cNvCxnSpPr/>
          <p:nvPr/>
        </p:nvCxnSpPr>
        <p:spPr>
          <a:xfrm flipH="1">
            <a:off x="1979712" y="2348880"/>
            <a:ext cx="648072" cy="6480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15 Conector recto de flecha"/>
          <p:cNvCxnSpPr/>
          <p:nvPr/>
        </p:nvCxnSpPr>
        <p:spPr>
          <a:xfrm>
            <a:off x="4482422" y="2492896"/>
            <a:ext cx="21339" cy="63244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16 Conector recto de flecha"/>
          <p:cNvCxnSpPr/>
          <p:nvPr/>
        </p:nvCxnSpPr>
        <p:spPr>
          <a:xfrm>
            <a:off x="5940152" y="2348880"/>
            <a:ext cx="1224136" cy="86409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0826654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443</TotalTime>
  <Words>611</Words>
  <Application>Microsoft Office PowerPoint</Application>
  <PresentationFormat>Presentación en pantalla (4:3)</PresentationFormat>
  <Paragraphs>66</Paragraphs>
  <Slides>10</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10</vt:i4>
      </vt:variant>
    </vt:vector>
  </HeadingPairs>
  <TitlesOfParts>
    <vt:vector size="14" baseType="lpstr">
      <vt:lpstr>Arial</vt:lpstr>
      <vt:lpstr>Calibri</vt:lpstr>
      <vt:lpstr>Wingdings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1.2 COMPONENTES DE LA PERSONALIDAD  </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mas</dc:creator>
  <cp:lastModifiedBy>hp</cp:lastModifiedBy>
  <cp:revision>26</cp:revision>
  <dcterms:created xsi:type="dcterms:W3CDTF">2012-08-07T16:35:15Z</dcterms:created>
  <dcterms:modified xsi:type="dcterms:W3CDTF">2015-10-30T05:49:31Z</dcterms:modified>
</cp:coreProperties>
</file>